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2"/>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36" r:id="rId25"/>
    <p:sldId id="357" r:id="rId26"/>
    <p:sldId id="338" r:id="rId27"/>
    <p:sldId id="355" r:id="rId28"/>
    <p:sldId id="356"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65" d="100"/>
          <a:sy n="65" d="100"/>
        </p:scale>
        <p:origin x="48"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Francisco Martinez,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Add an application environment variable to the web applications and worker role that can be toggled in failover so apps (Web Apps and Worker Role) use the secondary connection string to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Using a PowerShell script executed on premise to initiate an unplanned failover switch the secondary database's role to primary, toggle the failover variable in the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geo-failover process is controlled by Azure and would not need to be changed.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with prior approval.</a:t>
            </a:r>
          </a:p>
          <a:p>
            <a:pPr marL="171450" indent="-171450">
              <a:buFont typeface="Arial" panose="020B0604020202020204" pitchFamily="34" charset="0"/>
              <a:buChar char="•"/>
            </a:pPr>
            <a:r>
              <a:rPr lang="en-US" dirty="0"/>
              <a:t>Because such testing can be indistinguishable from a real attack, it is critical that customers conduct penetration testing only after obtaining approval in advance from Azure Customer Support. Penetration testing must be conducted in accordance with our terms and conditions. Requests for penetration testing should be submitted with a minimum of 7-day advanced notice.</a:t>
            </a:r>
          </a:p>
          <a:p>
            <a:pPr marL="171450" indent="-171450">
              <a:buFont typeface="Arial" panose="020B0604020202020204" pitchFamily="34" charset="0"/>
              <a:buChar char="•"/>
            </a:pPr>
            <a:r>
              <a:rPr lang="en-US" dirty="0"/>
              <a:t>Tests that would cause a Denial of Service (</a:t>
            </a:r>
            <a:r>
              <a:rPr lang="en-US" dirty="0" err="1"/>
              <a:t>DoS</a:t>
            </a:r>
            <a:r>
              <a:rPr lang="en-US" dirty="0"/>
              <a:t>) are prohibited.</a:t>
            </a:r>
          </a:p>
          <a:p>
            <a:pPr marL="171450" indent="-171450">
              <a:buFont typeface="Arial" panose="020B0604020202020204" pitchFamily="34" charset="0"/>
              <a:buChar char="•"/>
            </a:pPr>
            <a:r>
              <a:rPr lang="en-US" dirty="0"/>
              <a:t>See https://security-forms.azure.com/penetration-testing/terms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5/3/2018 10:54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database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6.png"/><Relationship Id="rId7" Type="http://schemas.openxmlformats.org/officeDocument/2006/relationships/image" Target="../media/image9.png"/><Relationship Id="rId12"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3.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42.png"/><Relationship Id="rId5" Type="http://schemas.openxmlformats.org/officeDocument/2006/relationships/image" Target="../media/image9.png"/><Relationship Id="rId10" Type="http://schemas.openxmlformats.org/officeDocument/2006/relationships/image" Target="../media/image41.svg"/><Relationship Id="rId4" Type="http://schemas.openxmlformats.org/officeDocument/2006/relationships/image" Target="../media/image29.svg"/><Relationship Id="rId9" Type="http://schemas.openxmlformats.org/officeDocument/2006/relationships/image" Target="../media/image40.png"/><Relationship Id="rId14" Type="http://schemas.openxmlformats.org/officeDocument/2006/relationships/image" Target="../media/image4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10-minute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10-minute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Francisco Martinez,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title="Preferred solution diagram">
            <a:extLst>
              <a:ext uri="{FF2B5EF4-FFF2-40B4-BE49-F238E27FC236}">
                <a16:creationId xmlns:a16="http://schemas.microsoft.com/office/drawing/2014/main" id="{55BBDF71-8AA3-48AA-B4D6-77AED17239E0}"/>
              </a:ext>
            </a:extLst>
          </p:cNvPr>
          <p:cNvPicPr>
            <a:picLocks noChangeAspect="1"/>
          </p:cNvPicPr>
          <p:nvPr/>
        </p:nvPicPr>
        <p:blipFill>
          <a:blip r:embed="rId3"/>
          <a:stretch>
            <a:fillRect/>
          </a:stretch>
        </p:blipFill>
        <p:spPr>
          <a:xfrm>
            <a:off x="937052" y="1053867"/>
            <a:ext cx="10293416" cy="560147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sp>
        <p:nvSpPr>
          <p:cNvPr id="13" name="TextBox 12">
            <a:extLst>
              <a:ext uri="{FF2B5EF4-FFF2-40B4-BE49-F238E27FC236}">
                <a16:creationId xmlns:a16="http://schemas.microsoft.com/office/drawing/2014/main" id="{B1AD4D22-8498-42F7-94CF-EEF523EC9709}"/>
              </a:ext>
            </a:extLst>
          </p:cNvPr>
          <p:cNvSpPr txBox="1"/>
          <p:nvPr/>
        </p:nvSpPr>
        <p:spPr>
          <a:xfrm>
            <a:off x="437719" y="4475011"/>
            <a:ext cx="1601657"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Customer /</a:t>
            </a:r>
          </a:p>
          <a:p>
            <a:pPr>
              <a:lnSpc>
                <a:spcPct val="90000"/>
              </a:lnSpc>
              <a:spcAft>
                <a:spcPts val="600"/>
              </a:spcAft>
            </a:pPr>
            <a:r>
              <a:rPr lang="en-US" sz="2000" dirty="0">
                <a:gradFill>
                  <a:gsLst>
                    <a:gs pos="2917">
                      <a:schemeClr val="tx1"/>
                    </a:gs>
                    <a:gs pos="30000">
                      <a:schemeClr val="tx1"/>
                    </a:gs>
                  </a:gsLst>
                  <a:lin ang="5400000" scaled="0"/>
                </a:gradFill>
              </a:rPr>
              <a:t>Cardholder</a:t>
            </a:r>
          </a:p>
        </p:txBody>
      </p:sp>
      <p:pic>
        <p:nvPicPr>
          <p:cNvPr id="17" name="Graphic 16" descr="The customer making a purchase on the site." title="Customer / Cardholder">
            <a:extLst>
              <a:ext uri="{FF2B5EF4-FFF2-40B4-BE49-F238E27FC236}">
                <a16:creationId xmlns:a16="http://schemas.microsoft.com/office/drawing/2014/main" id="{2EE20A24-BC98-4B9A-940D-C494CA7DFD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07" y="3574897"/>
            <a:ext cx="1656683" cy="1280160"/>
          </a:xfrm>
          <a:prstGeom prst="rect">
            <a:avLst/>
          </a:prstGeom>
        </p:spPr>
      </p:pic>
      <p:sp>
        <p:nvSpPr>
          <p:cNvPr id="10" name="Arrow: Right 9" descr="Arrow pointing from Customer/Cardholder to  E-commerce website." title="Arrow">
            <a:extLst>
              <a:ext uri="{FF2B5EF4-FFF2-40B4-BE49-F238E27FC236}">
                <a16:creationId xmlns:a16="http://schemas.microsoft.com/office/drawing/2014/main" id="{19AD14E6-195B-48D4-B1AA-6A083605F18A}"/>
              </a:ext>
            </a:extLst>
          </p:cNvPr>
          <p:cNvSpPr/>
          <p:nvPr/>
        </p:nvSpPr>
        <p:spPr bwMode="auto">
          <a:xfrm>
            <a:off x="1963106" y="4084326"/>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E8D0262-597B-4946-B4BE-AD3F747AA96A}"/>
              </a:ext>
            </a:extLst>
          </p:cNvPr>
          <p:cNvSpPr/>
          <p:nvPr/>
        </p:nvSpPr>
        <p:spPr bwMode="auto">
          <a:xfrm>
            <a:off x="3036728" y="2565664"/>
            <a:ext cx="3499757" cy="3266409"/>
          </a:xfrm>
          <a:prstGeom prst="roundRect">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Represents the ASE in the preferred solution." title="App Service Environment icon">
            <a:extLst>
              <a:ext uri="{FF2B5EF4-FFF2-40B4-BE49-F238E27FC236}">
                <a16:creationId xmlns:a16="http://schemas.microsoft.com/office/drawing/2014/main" id="{7D53D8CD-73D4-4673-AEB3-C4D82721E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215" y="2889511"/>
            <a:ext cx="457200" cy="457200"/>
          </a:xfrm>
          <a:prstGeom prst="rect">
            <a:avLst/>
          </a:prstGeom>
        </p:spPr>
      </p:pic>
      <p:sp>
        <p:nvSpPr>
          <p:cNvPr id="36" name="TextBox 35">
            <a:extLst>
              <a:ext uri="{FF2B5EF4-FFF2-40B4-BE49-F238E27FC236}">
                <a16:creationId xmlns:a16="http://schemas.microsoft.com/office/drawing/2014/main" id="{FEE316BF-BBCC-44E4-9E2F-21E2F9F4AC12}"/>
              </a:ext>
            </a:extLst>
          </p:cNvPr>
          <p:cNvSpPr txBox="1"/>
          <p:nvPr/>
        </p:nvSpPr>
        <p:spPr>
          <a:xfrm>
            <a:off x="3540623" y="2852239"/>
            <a:ext cx="31278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Service Environment</a:t>
            </a:r>
          </a:p>
        </p:txBody>
      </p:sp>
      <p:pic>
        <p:nvPicPr>
          <p:cNvPr id="24" name="Graphic 23" descr="Azure Web App icon." title="E-Commerce Website">
            <a:extLst>
              <a:ext uri="{FF2B5EF4-FFF2-40B4-BE49-F238E27FC236}">
                <a16:creationId xmlns:a16="http://schemas.microsoft.com/office/drawing/2014/main" id="{8E799CF0-5831-41CC-AFED-0B0845A871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944" y="3574897"/>
            <a:ext cx="1280160" cy="1280160"/>
          </a:xfrm>
          <a:prstGeom prst="rect">
            <a:avLst/>
          </a:prstGeom>
        </p:spPr>
      </p:pic>
      <p:sp>
        <p:nvSpPr>
          <p:cNvPr id="12" name="TextBox 11">
            <a:extLst>
              <a:ext uri="{FF2B5EF4-FFF2-40B4-BE49-F238E27FC236}">
                <a16:creationId xmlns:a16="http://schemas.microsoft.com/office/drawing/2014/main" id="{EA8C6786-CBB7-4593-A6F8-9249E2992CB8}"/>
              </a:ext>
            </a:extLst>
          </p:cNvPr>
          <p:cNvSpPr txBox="1"/>
          <p:nvPr/>
        </p:nvSpPr>
        <p:spPr>
          <a:xfrm>
            <a:off x="3913942" y="4742416"/>
            <a:ext cx="175734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E-commerce</a:t>
            </a:r>
          </a:p>
          <a:p>
            <a:pPr>
              <a:lnSpc>
                <a:spcPct val="90000"/>
              </a:lnSpc>
              <a:spcAft>
                <a:spcPts val="600"/>
              </a:spcAft>
            </a:pPr>
            <a:r>
              <a:rPr lang="en-US" sz="2000" dirty="0">
                <a:gradFill>
                  <a:gsLst>
                    <a:gs pos="2917">
                      <a:schemeClr val="tx1"/>
                    </a:gs>
                    <a:gs pos="30000">
                      <a:schemeClr val="tx1"/>
                    </a:gs>
                  </a:gsLst>
                  <a:lin ang="5400000" scaled="0"/>
                </a:gradFill>
              </a:rPr>
              <a:t>Website</a:t>
            </a:r>
          </a:p>
        </p:txBody>
      </p:sp>
      <p:cxnSp>
        <p:nvCxnSpPr>
          <p:cNvPr id="40" name="Connector: Elbow 39" descr="Arrow pointing from E-commerce website to third party payment gateway." title="Arrow">
            <a:extLst>
              <a:ext uri="{FF2B5EF4-FFF2-40B4-BE49-F238E27FC236}">
                <a16:creationId xmlns:a16="http://schemas.microsoft.com/office/drawing/2014/main" id="{5DAC5089-AC32-4C8C-97E4-9BCE412E0B52}"/>
              </a:ext>
            </a:extLst>
          </p:cNvPr>
          <p:cNvCxnSpPr>
            <a:stCxn id="32" idx="0"/>
            <a:endCxn id="26" idx="1"/>
          </p:cNvCxnSpPr>
          <p:nvPr/>
        </p:nvCxnSpPr>
        <p:spPr>
          <a:xfrm rot="5400000" flipH="1" flipV="1">
            <a:off x="6084145" y="628046"/>
            <a:ext cx="640080" cy="3235156"/>
          </a:xfrm>
          <a:prstGeom prst="bentConnector2">
            <a:avLst/>
          </a:prstGeom>
          <a:ln w="47625">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DE5C30-C4CE-4FC6-A3AC-3F198612BF19}"/>
              </a:ext>
            </a:extLst>
          </p:cNvPr>
          <p:cNvSpPr txBox="1"/>
          <p:nvPr/>
        </p:nvSpPr>
        <p:spPr>
          <a:xfrm>
            <a:off x="9361752" y="1320304"/>
            <a:ext cx="1321259"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a:t>
            </a:r>
          </a:p>
          <a:p>
            <a:pPr>
              <a:lnSpc>
                <a:spcPct val="90000"/>
              </a:lnSpc>
              <a:spcAft>
                <a:spcPts val="600"/>
              </a:spcAft>
            </a:pPr>
            <a:r>
              <a:rPr lang="en-US" sz="2000" dirty="0">
                <a:gradFill>
                  <a:gsLst>
                    <a:gs pos="2917">
                      <a:schemeClr val="tx1"/>
                    </a:gs>
                    <a:gs pos="30000">
                      <a:schemeClr val="tx1"/>
                    </a:gs>
                  </a:gsLst>
                  <a:lin ang="5400000" scaled="0"/>
                </a:gradFill>
              </a:rPr>
              <a:t>Payment</a:t>
            </a:r>
          </a:p>
          <a:p>
            <a:pPr>
              <a:lnSpc>
                <a:spcPct val="90000"/>
              </a:lnSpc>
              <a:spcAft>
                <a:spcPts val="600"/>
              </a:spcAft>
            </a:pPr>
            <a:r>
              <a:rPr lang="en-US" sz="2000" dirty="0">
                <a:gradFill>
                  <a:gsLst>
                    <a:gs pos="2917">
                      <a:schemeClr val="tx1"/>
                    </a:gs>
                    <a:gs pos="30000">
                      <a:schemeClr val="tx1"/>
                    </a:gs>
                  </a:gsLst>
                  <a:lin ang="5400000" scaled="0"/>
                </a:gradFill>
              </a:rPr>
              <a:t>Gateway</a:t>
            </a:r>
          </a:p>
        </p:txBody>
      </p:sp>
      <p:pic>
        <p:nvPicPr>
          <p:cNvPr id="26" name="Graphic 25" descr="Where credit card processing occurs." title="3rd party payment gateway">
            <a:extLst>
              <a:ext uri="{FF2B5EF4-FFF2-40B4-BE49-F238E27FC236}">
                <a16:creationId xmlns:a16="http://schemas.microsoft.com/office/drawing/2014/main" id="{7740A81E-698A-416F-9E66-C7715EC3F9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1763" y="1285504"/>
            <a:ext cx="1280160" cy="1280160"/>
          </a:xfrm>
          <a:prstGeom prst="rect">
            <a:avLst/>
          </a:prstGeom>
        </p:spPr>
      </p:pic>
      <p:sp>
        <p:nvSpPr>
          <p:cNvPr id="37" name="Arrow: Right 36" descr="Arrow pointing from E-commerce website to Azure Queues." title="Arrow">
            <a:extLst>
              <a:ext uri="{FF2B5EF4-FFF2-40B4-BE49-F238E27FC236}">
                <a16:creationId xmlns:a16="http://schemas.microsoft.com/office/drawing/2014/main" id="{5B3D9DC7-9571-4A84-92D3-A3EC0109F70F}"/>
              </a:ext>
            </a:extLst>
          </p:cNvPr>
          <p:cNvSpPr/>
          <p:nvPr/>
        </p:nvSpPr>
        <p:spPr bwMode="auto">
          <a:xfrm>
            <a:off x="6761871" y="409679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Queues are used for handling new purchase messages." title="Azure Queues">
            <a:extLst>
              <a:ext uri="{FF2B5EF4-FFF2-40B4-BE49-F238E27FC236}">
                <a16:creationId xmlns:a16="http://schemas.microsoft.com/office/drawing/2014/main" id="{5D66188A-0B5D-4704-8E7B-52607920A5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2588" y="2156990"/>
            <a:ext cx="5300417" cy="4114800"/>
          </a:xfrm>
          <a:prstGeom prst="rect">
            <a:avLst/>
          </a:prstGeom>
        </p:spPr>
      </p:pic>
      <p:sp>
        <p:nvSpPr>
          <p:cNvPr id="15" name="TextBox 14">
            <a:extLst>
              <a:ext uri="{FF2B5EF4-FFF2-40B4-BE49-F238E27FC236}">
                <a16:creationId xmlns:a16="http://schemas.microsoft.com/office/drawing/2014/main" id="{D04D8CF1-5197-4298-9E59-8E78BD2D3344}"/>
              </a:ext>
            </a:extLst>
          </p:cNvPr>
          <p:cNvSpPr txBox="1"/>
          <p:nvPr/>
        </p:nvSpPr>
        <p:spPr>
          <a:xfrm>
            <a:off x="7126235" y="4742416"/>
            <a:ext cx="2713121" cy="168969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Queues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50K messages per day</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Small message size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Message processed in less than a day</a:t>
            </a:r>
          </a:p>
        </p:txBody>
      </p:sp>
      <p:sp>
        <p:nvSpPr>
          <p:cNvPr id="38" name="Arrow: Right 37" descr="Arrow pointing from Azure Queues to Inventory App" title="Arrow ">
            <a:extLst>
              <a:ext uri="{FF2B5EF4-FFF2-40B4-BE49-F238E27FC236}">
                <a16:creationId xmlns:a16="http://schemas.microsoft.com/office/drawing/2014/main" id="{ACB34A2B-BB8D-4006-88D7-20056F1E5306}"/>
              </a:ext>
            </a:extLst>
          </p:cNvPr>
          <p:cNvSpPr/>
          <p:nvPr/>
        </p:nvSpPr>
        <p:spPr bwMode="auto">
          <a:xfrm>
            <a:off x="9324712" y="409890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E726C74A-E26D-4BD9-9E90-CA8A9CFD41A4}"/>
              </a:ext>
            </a:extLst>
          </p:cNvPr>
          <p:cNvSpPr txBox="1"/>
          <p:nvPr/>
        </p:nvSpPr>
        <p:spPr>
          <a:xfrm>
            <a:off x="9881193" y="4543946"/>
            <a:ext cx="19390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Inventory App</a:t>
            </a:r>
          </a:p>
        </p:txBody>
      </p:sp>
      <p:pic>
        <p:nvPicPr>
          <p:cNvPr id="34" name="Graphic 33" descr="Inventory application monitors the queue to trigger inventory lookups." title="Inventory app">
            <a:extLst>
              <a:ext uri="{FF2B5EF4-FFF2-40B4-BE49-F238E27FC236}">
                <a16:creationId xmlns:a16="http://schemas.microsoft.com/office/drawing/2014/main" id="{6F109871-BAD5-47B2-A6B7-5B78E10E3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381" y="3558546"/>
            <a:ext cx="1656683" cy="128016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grpSp>
        <p:nvGrpSpPr>
          <p:cNvPr id="4" name="Group 3" descr="Azure Logic App icon" title="Azure Logic App icon">
            <a:extLst>
              <a:ext uri="{FF2B5EF4-FFF2-40B4-BE49-F238E27FC236}">
                <a16:creationId xmlns:a16="http://schemas.microsoft.com/office/drawing/2014/main" id="{57A2A35C-FAB7-49CF-88DC-4A3F44F1F5AA}"/>
              </a:ext>
            </a:extLst>
          </p:cNvPr>
          <p:cNvGrpSpPr/>
          <p:nvPr/>
        </p:nvGrpSpPr>
        <p:grpSpPr>
          <a:xfrm>
            <a:off x="9181880" y="1189176"/>
            <a:ext cx="2743200" cy="2743200"/>
            <a:chOff x="9181880" y="1189176"/>
            <a:chExt cx="2743200" cy="2743200"/>
          </a:xfrm>
        </p:grpSpPr>
        <p:sp>
          <p:nvSpPr>
            <p:cNvPr id="30" name="Oval 29">
              <a:extLst>
                <a:ext uri="{FF2B5EF4-FFF2-40B4-BE49-F238E27FC236}">
                  <a16:creationId xmlns:a16="http://schemas.microsoft.com/office/drawing/2014/main" id="{5294B014-449C-4E8E-A0AD-EC6B6CFE9885}"/>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70233A2-B45D-439E-9744-B4EB5936C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grpSp>
        <p:nvGrpSpPr>
          <p:cNvPr id="4" name="Group 3" descr="Azure App Service API App and API Management icons" title="Icons">
            <a:extLst>
              <a:ext uri="{FF2B5EF4-FFF2-40B4-BE49-F238E27FC236}">
                <a16:creationId xmlns:a16="http://schemas.microsoft.com/office/drawing/2014/main" id="{04EFAD5B-D22B-4F1A-BCC8-FC54F05A5A35}"/>
              </a:ext>
            </a:extLst>
          </p:cNvPr>
          <p:cNvGrpSpPr/>
          <p:nvPr/>
        </p:nvGrpSpPr>
        <p:grpSpPr>
          <a:xfrm>
            <a:off x="9181880" y="1189176"/>
            <a:ext cx="2743200" cy="4983024"/>
            <a:chOff x="9181880" y="1189176"/>
            <a:chExt cx="2743200" cy="4983024"/>
          </a:xfrm>
        </p:grpSpPr>
        <p:sp>
          <p:nvSpPr>
            <p:cNvPr id="32" name="Oval 31">
              <a:extLst>
                <a:ext uri="{FF2B5EF4-FFF2-40B4-BE49-F238E27FC236}">
                  <a16:creationId xmlns:a16="http://schemas.microsoft.com/office/drawing/2014/main" id="{8AC683A5-B816-4AD1-B612-DD80F4F177EC}"/>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98AD3F7-2291-450B-A65E-5F6800C83C71}"/>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4D14A2FD-96F2-4B94-891F-0CB34498E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5" name="Graphic 4">
              <a:extLst>
                <a:ext uri="{FF2B5EF4-FFF2-40B4-BE49-F238E27FC236}">
                  <a16:creationId xmlns:a16="http://schemas.microsoft.com/office/drawing/2014/main" id="{057420DF-59A7-43C5-A62F-4A7157EE9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sp>
        <p:nvSpPr>
          <p:cNvPr id="55" name="TextBox 54">
            <a:extLst>
              <a:ext uri="{FF2B5EF4-FFF2-40B4-BE49-F238E27FC236}">
                <a16:creationId xmlns:a16="http://schemas.microsoft.com/office/drawing/2014/main" id="{FD81D472-C06E-45B2-9E3C-6F1443C7E841}"/>
              </a:ext>
            </a:extLst>
          </p:cNvPr>
          <p:cNvSpPr txBox="1"/>
          <p:nvPr/>
        </p:nvSpPr>
        <p:spPr>
          <a:xfrm>
            <a:off x="983970" y="2015225"/>
            <a:ext cx="23698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1 (Primary)</a:t>
            </a:r>
            <a:endParaRPr lang="en-US" sz="1600" dirty="0">
              <a:gradFill>
                <a:gsLst>
                  <a:gs pos="2917">
                    <a:schemeClr val="tx1"/>
                  </a:gs>
                  <a:gs pos="30000">
                    <a:schemeClr val="tx1"/>
                  </a:gs>
                </a:gsLst>
                <a:lin ang="5400000" scaled="0"/>
              </a:gradFill>
            </a:endParaRPr>
          </a:p>
        </p:txBody>
      </p:sp>
      <p:sp>
        <p:nvSpPr>
          <p:cNvPr id="38" name="Rectangle: Rounded Corners 37" descr="Box encircling Region two icons" title="Box">
            <a:extLst>
              <a:ext uri="{FF2B5EF4-FFF2-40B4-BE49-F238E27FC236}">
                <a16:creationId xmlns:a16="http://schemas.microsoft.com/office/drawing/2014/main" id="{BCEB71E7-9E6E-45B5-8FC1-AC215510043D}"/>
              </a:ext>
            </a:extLst>
          </p:cNvPr>
          <p:cNvSpPr/>
          <p:nvPr/>
        </p:nvSpPr>
        <p:spPr bwMode="auto">
          <a:xfrm>
            <a:off x="827402"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Primary region." title="Region 1 (primary)">
            <a:extLst>
              <a:ext uri="{FF2B5EF4-FFF2-40B4-BE49-F238E27FC236}">
                <a16:creationId xmlns:a16="http://schemas.microsoft.com/office/drawing/2014/main" id="{17EC3F59-E7FC-405F-8530-C6AA3C6E9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678" y="2681620"/>
            <a:ext cx="914400" cy="914400"/>
          </a:xfrm>
          <a:prstGeom prst="rect">
            <a:avLst/>
          </a:prstGeom>
        </p:spPr>
      </p:pic>
      <p:sp>
        <p:nvSpPr>
          <p:cNvPr id="33" name="Rectangle: Rounded Corners 32" descr="Box encircling the region one cloud services icons." title="Box">
            <a:extLst>
              <a:ext uri="{FF2B5EF4-FFF2-40B4-BE49-F238E27FC236}">
                <a16:creationId xmlns:a16="http://schemas.microsoft.com/office/drawing/2014/main" id="{DE53605E-F7D3-42F7-9879-CD10E19F652D}"/>
              </a:ext>
            </a:extLst>
          </p:cNvPr>
          <p:cNvSpPr/>
          <p:nvPr/>
        </p:nvSpPr>
        <p:spPr bwMode="auto">
          <a:xfrm>
            <a:off x="1161254"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App Service in region 1." title="App Service icon">
            <a:extLst>
              <a:ext uri="{FF2B5EF4-FFF2-40B4-BE49-F238E27FC236}">
                <a16:creationId xmlns:a16="http://schemas.microsoft.com/office/drawing/2014/main" id="{0F56CF40-61A5-46DD-B3CE-945438D47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655" y="3648109"/>
            <a:ext cx="731520" cy="731520"/>
          </a:xfrm>
          <a:prstGeom prst="rect">
            <a:avLst/>
          </a:prstGeom>
        </p:spPr>
      </p:pic>
      <p:pic>
        <p:nvPicPr>
          <p:cNvPr id="36" name="Graphic 35" descr="API Service in region 1" title="API Service icon">
            <a:extLst>
              <a:ext uri="{FF2B5EF4-FFF2-40B4-BE49-F238E27FC236}">
                <a16:creationId xmlns:a16="http://schemas.microsoft.com/office/drawing/2014/main" id="{EE4AF74E-C774-4084-8A89-0C6EA20C1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01" y="3630478"/>
            <a:ext cx="731520" cy="731520"/>
          </a:xfrm>
          <a:prstGeom prst="rect">
            <a:avLst/>
          </a:prstGeom>
        </p:spPr>
      </p:pic>
      <p:pic>
        <p:nvPicPr>
          <p:cNvPr id="22" name="Graphic 21" descr="Azure SQL in region 1" title="Azure SQL icon">
            <a:extLst>
              <a:ext uri="{FF2B5EF4-FFF2-40B4-BE49-F238E27FC236}">
                <a16:creationId xmlns:a16="http://schemas.microsoft.com/office/drawing/2014/main" id="{42D5FCD0-B395-46B2-BDE2-0EFD45D764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1859" y="4623279"/>
            <a:ext cx="914400" cy="914400"/>
          </a:xfrm>
          <a:prstGeom prst="rect">
            <a:avLst/>
          </a:prstGeom>
        </p:spPr>
      </p:pic>
      <p:pic>
        <p:nvPicPr>
          <p:cNvPr id="50" name="Graphic 49" descr="Blob Storage in region 1" title="Blob Storage icon">
            <a:extLst>
              <a:ext uri="{FF2B5EF4-FFF2-40B4-BE49-F238E27FC236}">
                <a16:creationId xmlns:a16="http://schemas.microsoft.com/office/drawing/2014/main" id="{20B8EC14-5682-4160-8891-700844D02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269" y="4623279"/>
            <a:ext cx="3886973" cy="3017520"/>
          </a:xfrm>
          <a:prstGeom prst="rect">
            <a:avLst/>
          </a:prstGeom>
        </p:spPr>
      </p:pic>
      <p:pic>
        <p:nvPicPr>
          <p:cNvPr id="83" name="Graphic 82" descr="Compute in region 1" title="Compute icon">
            <a:extLst>
              <a:ext uri="{FF2B5EF4-FFF2-40B4-BE49-F238E27FC236}">
                <a16:creationId xmlns:a16="http://schemas.microsoft.com/office/drawing/2014/main" id="{D198D3FA-0A5B-4634-B3A3-9B64D163EC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4433" y="5704478"/>
            <a:ext cx="731520" cy="731520"/>
          </a:xfrm>
          <a:prstGeom prst="rect">
            <a:avLst/>
          </a:prstGeom>
        </p:spPr>
      </p:pic>
      <p:cxnSp>
        <p:nvCxnSpPr>
          <p:cNvPr id="5" name="Straight Arrow Connector 4" descr="Arrow point from Region one to Region two." title="Arrow ">
            <a:extLst>
              <a:ext uri="{FF2B5EF4-FFF2-40B4-BE49-F238E27FC236}">
                <a16:creationId xmlns:a16="http://schemas.microsoft.com/office/drawing/2014/main" id="{FE062CF9-8C37-4B1A-ACBA-1F58775D4119}"/>
              </a:ext>
            </a:extLst>
          </p:cNvPr>
          <p:cNvCxnSpPr>
            <a:cxnSpLocks/>
            <a:stCxn id="38" idx="3"/>
            <a:endCxn id="72" idx="1"/>
          </p:cNvCxnSpPr>
          <p:nvPr/>
        </p:nvCxnSpPr>
        <p:spPr>
          <a:xfrm>
            <a:off x="3620603" y="4586737"/>
            <a:ext cx="4921927" cy="0"/>
          </a:xfrm>
          <a:prstGeom prst="straightConnector1">
            <a:avLst/>
          </a:prstGeom>
          <a:ln w="857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2C2BFD5-6BC5-4070-A719-3DB94101DA73}"/>
              </a:ext>
            </a:extLst>
          </p:cNvPr>
          <p:cNvSpPr txBox="1"/>
          <p:nvPr/>
        </p:nvSpPr>
        <p:spPr>
          <a:xfrm>
            <a:off x="4467103" y="1880014"/>
            <a:ext cx="3228927" cy="12588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Environment Variable</a:t>
            </a:r>
          </a:p>
          <a:p>
            <a:pPr>
              <a:lnSpc>
                <a:spcPct val="90000"/>
              </a:lnSpc>
              <a:spcAft>
                <a:spcPts val="600"/>
              </a:spcAft>
            </a:pPr>
            <a:r>
              <a:rPr lang="en-US" sz="2000" dirty="0">
                <a:gradFill>
                  <a:gsLst>
                    <a:gs pos="2917">
                      <a:schemeClr val="tx1"/>
                    </a:gs>
                    <a:gs pos="30000">
                      <a:schemeClr val="tx1"/>
                    </a:gs>
                  </a:gsLst>
                  <a:lin ang="5400000" scaled="0"/>
                </a:gradFill>
              </a:rPr>
              <a:t>Toggled to use secondary connection string</a:t>
            </a:r>
          </a:p>
        </p:txBody>
      </p:sp>
      <p:sp>
        <p:nvSpPr>
          <p:cNvPr id="87" name="TextBox 86">
            <a:extLst>
              <a:ext uri="{FF2B5EF4-FFF2-40B4-BE49-F238E27FC236}">
                <a16:creationId xmlns:a16="http://schemas.microsoft.com/office/drawing/2014/main" id="{448E098A-E964-4195-A765-E906D766883A}"/>
              </a:ext>
            </a:extLst>
          </p:cNvPr>
          <p:cNvSpPr txBox="1"/>
          <p:nvPr/>
        </p:nvSpPr>
        <p:spPr>
          <a:xfrm>
            <a:off x="3954455" y="3658200"/>
            <a:ext cx="4245679"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Copy Apps and Cloud Services</a:t>
            </a:r>
          </a:p>
          <a:p>
            <a:pPr>
              <a:lnSpc>
                <a:spcPct val="90000"/>
              </a:lnSpc>
              <a:spcAft>
                <a:spcPts val="600"/>
              </a:spcAft>
            </a:pPr>
            <a:r>
              <a:rPr lang="en-US" sz="2000" dirty="0">
                <a:gradFill>
                  <a:gsLst>
                    <a:gs pos="2917">
                      <a:schemeClr val="tx1"/>
                    </a:gs>
                    <a:gs pos="30000">
                      <a:schemeClr val="tx1"/>
                    </a:gs>
                  </a:gsLst>
                  <a:lin ang="5400000" scaled="0"/>
                </a:gradFill>
              </a:rPr>
              <a:t>to backup regions</a:t>
            </a:r>
            <a:endParaRPr lang="en-US" dirty="0">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4D70229-8B1C-40C0-919D-C3530C6D1361}"/>
              </a:ext>
            </a:extLst>
          </p:cNvPr>
          <p:cNvSpPr txBox="1"/>
          <p:nvPr/>
        </p:nvSpPr>
        <p:spPr>
          <a:xfrm>
            <a:off x="3954456" y="4600105"/>
            <a:ext cx="42456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Active Geo-Replication of SQL DBs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Up to 4 other databases</a:t>
            </a:r>
            <a:endParaRPr lang="en-US" dirty="0">
              <a:gradFill>
                <a:gsLst>
                  <a:gs pos="2917">
                    <a:schemeClr val="tx1"/>
                  </a:gs>
                  <a:gs pos="30000">
                    <a:schemeClr val="tx1"/>
                  </a:gs>
                </a:gsLst>
                <a:lin ang="5400000" scaled="0"/>
              </a:gradFill>
            </a:endParaRPr>
          </a:p>
        </p:txBody>
      </p:sp>
      <p:sp>
        <p:nvSpPr>
          <p:cNvPr id="72" name="Rectangle: Rounded Corners 71" descr="Box encircling region two icons." title="Box">
            <a:extLst>
              <a:ext uri="{FF2B5EF4-FFF2-40B4-BE49-F238E27FC236}">
                <a16:creationId xmlns:a16="http://schemas.microsoft.com/office/drawing/2014/main" id="{F1B20F24-F60B-4441-BA91-045521E6CBBA}"/>
              </a:ext>
            </a:extLst>
          </p:cNvPr>
          <p:cNvSpPr/>
          <p:nvPr/>
        </p:nvSpPr>
        <p:spPr bwMode="auto">
          <a:xfrm>
            <a:off x="8542530"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A531D957-C8EC-405F-BA37-972B272CC355}"/>
              </a:ext>
            </a:extLst>
          </p:cNvPr>
          <p:cNvSpPr txBox="1"/>
          <p:nvPr/>
        </p:nvSpPr>
        <p:spPr>
          <a:xfrm>
            <a:off x="8523630" y="2015225"/>
            <a:ext cx="27208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2 (Secondary)</a:t>
            </a:r>
            <a:endParaRPr lang="en-US" sz="1600" dirty="0">
              <a:gradFill>
                <a:gsLst>
                  <a:gs pos="2917">
                    <a:schemeClr val="tx1"/>
                  </a:gs>
                  <a:gs pos="30000">
                    <a:schemeClr val="tx1"/>
                  </a:gs>
                </a:gsLst>
                <a:lin ang="5400000" scaled="0"/>
              </a:gradFill>
            </a:endParaRPr>
          </a:p>
        </p:txBody>
      </p:sp>
      <p:pic>
        <p:nvPicPr>
          <p:cNvPr id="69" name="Graphic 68" descr="Secondary region for failover." title="Region 2 (secondary)">
            <a:extLst>
              <a:ext uri="{FF2B5EF4-FFF2-40B4-BE49-F238E27FC236}">
                <a16:creationId xmlns:a16="http://schemas.microsoft.com/office/drawing/2014/main" id="{9FFFBC99-A9EE-4E6E-A27D-9534731E6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806" y="2681620"/>
            <a:ext cx="914400" cy="914400"/>
          </a:xfrm>
          <a:prstGeom prst="rect">
            <a:avLst/>
          </a:prstGeom>
        </p:spPr>
      </p:pic>
      <p:sp>
        <p:nvSpPr>
          <p:cNvPr id="68" name="Rectangle: Rounded Corners 67" descr="Box encircling the region two cloud services icons." title="Box">
            <a:extLst>
              <a:ext uri="{FF2B5EF4-FFF2-40B4-BE49-F238E27FC236}">
                <a16:creationId xmlns:a16="http://schemas.microsoft.com/office/drawing/2014/main" id="{20A1E1AE-E1EE-4B0A-84D5-CC34D3D21D6C}"/>
              </a:ext>
            </a:extLst>
          </p:cNvPr>
          <p:cNvSpPr/>
          <p:nvPr/>
        </p:nvSpPr>
        <p:spPr bwMode="auto">
          <a:xfrm>
            <a:off x="8876382"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69" descr="App Service in region 2." title="App Service icon">
            <a:extLst>
              <a:ext uri="{FF2B5EF4-FFF2-40B4-BE49-F238E27FC236}">
                <a16:creationId xmlns:a16="http://schemas.microsoft.com/office/drawing/2014/main" id="{AEC00F96-51F4-47E8-B545-1B1204D38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783" y="3648109"/>
            <a:ext cx="731520" cy="731520"/>
          </a:xfrm>
          <a:prstGeom prst="rect">
            <a:avLst/>
          </a:prstGeom>
        </p:spPr>
      </p:pic>
      <p:pic>
        <p:nvPicPr>
          <p:cNvPr id="71" name="Graphic 70" descr="API App in region 2." title="API App icon">
            <a:extLst>
              <a:ext uri="{FF2B5EF4-FFF2-40B4-BE49-F238E27FC236}">
                <a16:creationId xmlns:a16="http://schemas.microsoft.com/office/drawing/2014/main" id="{CEAC4092-5604-4447-BA2C-3ED16CD9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2329" y="3630478"/>
            <a:ext cx="731520" cy="731520"/>
          </a:xfrm>
          <a:prstGeom prst="rect">
            <a:avLst/>
          </a:prstGeom>
        </p:spPr>
      </p:pic>
      <p:pic>
        <p:nvPicPr>
          <p:cNvPr id="84" name="Graphic 83" descr="Blob Service in region 2." title="Blob Service icon">
            <a:extLst>
              <a:ext uri="{FF2B5EF4-FFF2-40B4-BE49-F238E27FC236}">
                <a16:creationId xmlns:a16="http://schemas.microsoft.com/office/drawing/2014/main" id="{44EDAC55-C50F-4522-AD98-65EA882FBB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883" y="4642416"/>
            <a:ext cx="3886973" cy="3017520"/>
          </a:xfrm>
          <a:prstGeom prst="rect">
            <a:avLst/>
          </a:prstGeom>
        </p:spPr>
      </p:pic>
      <p:pic>
        <p:nvPicPr>
          <p:cNvPr id="85" name="Graphic 84" descr="Azure SQL in region 2" title="Azure SQL icon">
            <a:extLst>
              <a:ext uri="{FF2B5EF4-FFF2-40B4-BE49-F238E27FC236}">
                <a16:creationId xmlns:a16="http://schemas.microsoft.com/office/drawing/2014/main" id="{F909598D-663D-453D-B367-D7E5BE8A80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0473" y="4642416"/>
            <a:ext cx="914400" cy="914400"/>
          </a:xfrm>
          <a:prstGeom prst="rect">
            <a:avLst/>
          </a:prstGeom>
        </p:spPr>
      </p:pic>
      <p:pic>
        <p:nvPicPr>
          <p:cNvPr id="86" name="Graphic 85" descr="Compute in region 2." title="Compute icon">
            <a:extLst>
              <a:ext uri="{FF2B5EF4-FFF2-40B4-BE49-F238E27FC236}">
                <a16:creationId xmlns:a16="http://schemas.microsoft.com/office/drawing/2014/main" id="{BEAA83EF-EAF9-48D7-A93A-CBDFB5A4C4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3047" y="5723615"/>
            <a:ext cx="731520" cy="73152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Visual Studio Team Services. 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Cloud Services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grpSp>
        <p:nvGrpSpPr>
          <p:cNvPr id="4" name="Group 3" descr="Azure Active Directory icon and Contoso website" title="Azure Active Directory icon and Contoso website">
            <a:extLst>
              <a:ext uri="{FF2B5EF4-FFF2-40B4-BE49-F238E27FC236}">
                <a16:creationId xmlns:a16="http://schemas.microsoft.com/office/drawing/2014/main" id="{851CD2B4-94F3-4913-AF4A-233945A51F86}"/>
              </a:ext>
            </a:extLst>
          </p:cNvPr>
          <p:cNvGrpSpPr/>
          <p:nvPr/>
        </p:nvGrpSpPr>
        <p:grpSpPr>
          <a:xfrm>
            <a:off x="8979229" y="1189176"/>
            <a:ext cx="3148501" cy="5379313"/>
            <a:chOff x="8979229" y="1189176"/>
            <a:chExt cx="3148501" cy="5379313"/>
          </a:xfrm>
        </p:grpSpPr>
        <p:sp>
          <p:nvSpPr>
            <p:cNvPr id="18" name="Oval 17">
              <a:extLst>
                <a:ext uri="{FF2B5EF4-FFF2-40B4-BE49-F238E27FC236}">
                  <a16:creationId xmlns:a16="http://schemas.microsoft.com/office/drawing/2014/main" id="{F5DFF4E9-66E1-444D-8615-1423AE3B8E7B}"/>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304BA9D1-3317-4891-9D04-ABB7BB4A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19" name="Picture 18">
              <a:extLst>
                <a:ext uri="{FF2B5EF4-FFF2-40B4-BE49-F238E27FC236}">
                  <a16:creationId xmlns:a16="http://schemas.microsoft.com/office/drawing/2014/main" id="{A40EE398-AB5E-4BFA-A83D-ED0B0B8E0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29" y="4231037"/>
              <a:ext cx="3148501" cy="2337452"/>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grpSp>
        <p:nvGrpSpPr>
          <p:cNvPr id="4" name="Group 3" descr="the Subnet Restricted by NSG diagram includes App Service Environment, App Service, and Api App icons." title="Subnet Restricted by NSG diagram">
            <a:extLst>
              <a:ext uri="{FF2B5EF4-FFF2-40B4-BE49-F238E27FC236}">
                <a16:creationId xmlns:a16="http://schemas.microsoft.com/office/drawing/2014/main" id="{7A29C95E-BBAA-4196-84F9-4B2078EB8CF6}"/>
              </a:ext>
            </a:extLst>
          </p:cNvPr>
          <p:cNvGrpSpPr/>
          <p:nvPr/>
        </p:nvGrpSpPr>
        <p:grpSpPr>
          <a:xfrm>
            <a:off x="8787539" y="945397"/>
            <a:ext cx="3135220" cy="4711485"/>
            <a:chOff x="8787539" y="945397"/>
            <a:chExt cx="3135220" cy="4711485"/>
          </a:xfrm>
        </p:grpSpPr>
        <p:sp>
          <p:nvSpPr>
            <p:cNvPr id="13" name="Rectangle: Rounded Corners 12">
              <a:extLst>
                <a:ext uri="{FF2B5EF4-FFF2-40B4-BE49-F238E27FC236}">
                  <a16:creationId xmlns:a16="http://schemas.microsoft.com/office/drawing/2014/main" id="{B8C56B94-5639-4F18-9CF5-52D0B17C6438}"/>
                </a:ext>
              </a:extLst>
            </p:cNvPr>
            <p:cNvSpPr/>
            <p:nvPr/>
          </p:nvSpPr>
          <p:spPr bwMode="auto">
            <a:xfrm>
              <a:off x="8956431" y="1881951"/>
              <a:ext cx="2754923" cy="3456557"/>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51D613E-1529-4C47-AD1D-00FC65B85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79" y="1150431"/>
              <a:ext cx="1463040" cy="1463040"/>
            </a:xfrm>
            <a:prstGeom prst="rect">
              <a:avLst/>
            </a:prstGeom>
          </p:spPr>
        </p:pic>
        <p:pic>
          <p:nvPicPr>
            <p:cNvPr id="9" name="Graphic 8">
              <a:extLst>
                <a:ext uri="{FF2B5EF4-FFF2-40B4-BE49-F238E27FC236}">
                  <a16:creationId xmlns:a16="http://schemas.microsoft.com/office/drawing/2014/main" id="{84A20CA9-BEE6-41D4-9637-44C474926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6509" y="2729907"/>
              <a:ext cx="1097280" cy="1097280"/>
            </a:xfrm>
            <a:prstGeom prst="rect">
              <a:avLst/>
            </a:prstGeom>
          </p:spPr>
        </p:pic>
        <p:pic>
          <p:nvPicPr>
            <p:cNvPr id="12" name="Graphic 11">
              <a:extLst>
                <a:ext uri="{FF2B5EF4-FFF2-40B4-BE49-F238E27FC236}">
                  <a16:creationId xmlns:a16="http://schemas.microsoft.com/office/drawing/2014/main" id="{D5427654-8AC7-4F06-A3BD-19DD1ABF4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958" y="4040525"/>
              <a:ext cx="1097280" cy="1097280"/>
            </a:xfrm>
            <a:prstGeom prst="rect">
              <a:avLst/>
            </a:prstGeom>
          </p:spPr>
        </p:pic>
        <p:sp>
          <p:nvSpPr>
            <p:cNvPr id="14" name="Rectangle: Rounded Corners 13">
              <a:extLst>
                <a:ext uri="{FF2B5EF4-FFF2-40B4-BE49-F238E27FC236}">
                  <a16:creationId xmlns:a16="http://schemas.microsoft.com/office/drawing/2014/main" id="{622B0BEA-1A06-4BAA-AEB2-7B844F58FD25}"/>
                </a:ext>
              </a:extLst>
            </p:cNvPr>
            <p:cNvSpPr/>
            <p:nvPr/>
          </p:nvSpPr>
          <p:spPr bwMode="auto">
            <a:xfrm>
              <a:off x="8787539" y="945397"/>
              <a:ext cx="3135220" cy="4711485"/>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grpSp>
        <p:nvGrpSpPr>
          <p:cNvPr id="4" name="Group 3" descr="Diagram of the Data Warehouse preferred solution." title="Data Warehouse preferred solution diagram">
            <a:extLst>
              <a:ext uri="{FF2B5EF4-FFF2-40B4-BE49-F238E27FC236}">
                <a16:creationId xmlns:a16="http://schemas.microsoft.com/office/drawing/2014/main" id="{CF29C3DE-AF4F-49E7-8A96-104B721FB7BF}"/>
              </a:ext>
            </a:extLst>
          </p:cNvPr>
          <p:cNvGrpSpPr/>
          <p:nvPr/>
        </p:nvGrpSpPr>
        <p:grpSpPr>
          <a:xfrm>
            <a:off x="903900" y="2796225"/>
            <a:ext cx="10326642" cy="3050777"/>
            <a:chOff x="903900" y="2796225"/>
            <a:chExt cx="10326642" cy="3050777"/>
          </a:xfrm>
        </p:grpSpPr>
        <p:sp>
          <p:nvSpPr>
            <p:cNvPr id="18" name="TextBox 17">
              <a:extLst>
                <a:ext uri="{FF2B5EF4-FFF2-40B4-BE49-F238E27FC236}">
                  <a16:creationId xmlns:a16="http://schemas.microsoft.com/office/drawing/2014/main" id="{AE51FC4A-445F-4047-8BDD-94A0DCE31252}"/>
                </a:ext>
              </a:extLst>
            </p:cNvPr>
            <p:cNvSpPr txBox="1"/>
            <p:nvPr/>
          </p:nvSpPr>
          <p:spPr>
            <a:xfrm>
              <a:off x="2656196" y="3251097"/>
              <a:ext cx="173526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Recurring </a:t>
              </a:r>
            </a:p>
            <a:p>
              <a:pPr>
                <a:lnSpc>
                  <a:spcPct val="90000"/>
                </a:lnSpc>
                <a:spcAft>
                  <a:spcPts val="600"/>
                </a:spcAft>
              </a:pPr>
              <a:r>
                <a:rPr lang="en-US" dirty="0">
                  <a:gradFill>
                    <a:gsLst>
                      <a:gs pos="2917">
                        <a:schemeClr val="tx1"/>
                      </a:gs>
                      <a:gs pos="30000">
                        <a:schemeClr val="tx1"/>
                      </a:gs>
                    </a:gsLst>
                    <a:lin ang="5400000" scaled="0"/>
                  </a:gradFill>
                </a:rPr>
                <a:t>Copy Activity</a:t>
              </a:r>
            </a:p>
          </p:txBody>
        </p:sp>
        <p:pic>
          <p:nvPicPr>
            <p:cNvPr id="6" name="Graphic 5" descr="Azure SQL Data Warehouse." title="Azure SQL Data Warehouse icon.">
              <a:extLst>
                <a:ext uri="{FF2B5EF4-FFF2-40B4-BE49-F238E27FC236}">
                  <a16:creationId xmlns:a16="http://schemas.microsoft.com/office/drawing/2014/main" id="{BEF70711-4FA7-48E7-BB54-C6E9F82F6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6707" y="2796225"/>
              <a:ext cx="2651760" cy="2651760"/>
            </a:xfrm>
            <a:prstGeom prst="rect">
              <a:avLst/>
            </a:prstGeom>
          </p:spPr>
        </p:pic>
        <p:pic>
          <p:nvPicPr>
            <p:cNvPr id="9" name="Graphic 8" descr="Azure Data Factory used to orchestrate data movement from SQL DB to Azure SQL Data Warehouse." title="Azure Data Factory">
              <a:extLst>
                <a:ext uri="{FF2B5EF4-FFF2-40B4-BE49-F238E27FC236}">
                  <a16:creationId xmlns:a16="http://schemas.microsoft.com/office/drawing/2014/main" id="{33BA8B59-58D5-40E6-A8B6-46329E49E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3991" y="3306119"/>
              <a:ext cx="1463040" cy="1463040"/>
            </a:xfrm>
            <a:prstGeom prst="rect">
              <a:avLst/>
            </a:prstGeom>
          </p:spPr>
        </p:pic>
        <p:pic>
          <p:nvPicPr>
            <p:cNvPr id="11" name="Graphic 10" descr="Order data Azure SQL database." title="Azure SQL icon">
              <a:extLst>
                <a:ext uri="{FF2B5EF4-FFF2-40B4-BE49-F238E27FC236}">
                  <a16:creationId xmlns:a16="http://schemas.microsoft.com/office/drawing/2014/main" id="{5012C8D1-ACF8-45FF-B5E4-DC28CC8DA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900" y="3390585"/>
              <a:ext cx="1463040" cy="1463040"/>
            </a:xfrm>
            <a:prstGeom prst="rect">
              <a:avLst/>
            </a:prstGeom>
          </p:spPr>
        </p:pic>
        <p:sp>
          <p:nvSpPr>
            <p:cNvPr id="13" name="Arrow: Right 12">
              <a:extLst>
                <a:ext uri="{FF2B5EF4-FFF2-40B4-BE49-F238E27FC236}">
                  <a16:creationId xmlns:a16="http://schemas.microsoft.com/office/drawing/2014/main" id="{74077596-FC24-4410-9FBD-04665F24CCAC}"/>
                </a:ext>
              </a:extLst>
            </p:cNvPr>
            <p:cNvSpPr/>
            <p:nvPr/>
          </p:nvSpPr>
          <p:spPr bwMode="auto">
            <a:xfrm>
              <a:off x="260942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28FF26C-DD25-4549-AAA9-A7827259B95E}"/>
                </a:ext>
              </a:extLst>
            </p:cNvPr>
            <p:cNvSpPr txBox="1"/>
            <p:nvPr/>
          </p:nvSpPr>
          <p:spPr>
            <a:xfrm>
              <a:off x="903900" y="4811335"/>
              <a:ext cx="159704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Order Data</a:t>
              </a:r>
            </a:p>
            <a:p>
              <a:pPr>
                <a:lnSpc>
                  <a:spcPct val="90000"/>
                </a:lnSpc>
                <a:spcAft>
                  <a:spcPts val="600"/>
                </a:spcAft>
              </a:pPr>
              <a:r>
                <a:rPr lang="en-US" sz="2000" dirty="0">
                  <a:gradFill>
                    <a:gsLst>
                      <a:gs pos="2917">
                        <a:schemeClr val="tx1"/>
                      </a:gs>
                      <a:gs pos="30000">
                        <a:schemeClr val="tx1"/>
                      </a:gs>
                    </a:gsLst>
                    <a:lin ang="5400000" scaled="0"/>
                  </a:gradFill>
                </a:rPr>
                <a:t>SQL DB</a:t>
              </a:r>
            </a:p>
          </p:txBody>
        </p:sp>
        <p:sp>
          <p:nvSpPr>
            <p:cNvPr id="15" name="TextBox 14">
              <a:extLst>
                <a:ext uri="{FF2B5EF4-FFF2-40B4-BE49-F238E27FC236}">
                  <a16:creationId xmlns:a16="http://schemas.microsoft.com/office/drawing/2014/main" id="{E3E7FE0B-05A0-4662-A0DD-0E7104CD7D06}"/>
                </a:ext>
              </a:extLst>
            </p:cNvPr>
            <p:cNvSpPr txBox="1"/>
            <p:nvPr/>
          </p:nvSpPr>
          <p:spPr>
            <a:xfrm>
              <a:off x="4304789" y="4764840"/>
              <a:ext cx="246144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p:txBody>
        </p:sp>
        <p:sp>
          <p:nvSpPr>
            <p:cNvPr id="16" name="TextBox 15">
              <a:extLst>
                <a:ext uri="{FF2B5EF4-FFF2-40B4-BE49-F238E27FC236}">
                  <a16:creationId xmlns:a16="http://schemas.microsoft.com/office/drawing/2014/main" id="{79D46A86-27BB-4EFD-8807-0DDF2BB09AF7}"/>
                </a:ext>
              </a:extLst>
            </p:cNvPr>
            <p:cNvSpPr txBox="1"/>
            <p:nvPr/>
          </p:nvSpPr>
          <p:spPr>
            <a:xfrm>
              <a:off x="8528905" y="5274538"/>
              <a:ext cx="2701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Data Warehouse</a:t>
              </a:r>
            </a:p>
          </p:txBody>
        </p:sp>
        <p:sp>
          <p:nvSpPr>
            <p:cNvPr id="17" name="Arrow: Right 16">
              <a:extLst>
                <a:ext uri="{FF2B5EF4-FFF2-40B4-BE49-F238E27FC236}">
                  <a16:creationId xmlns:a16="http://schemas.microsoft.com/office/drawing/2014/main" id="{2FF80C63-119C-493F-8EF3-5C35102E28C0}"/>
                </a:ext>
              </a:extLst>
            </p:cNvPr>
            <p:cNvSpPr/>
            <p:nvPr/>
          </p:nvSpPr>
          <p:spPr bwMode="auto">
            <a:xfrm>
              <a:off x="663279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22481446-FE81-4E58-B544-6F3C1C5101C7}"/>
                </a:ext>
              </a:extLst>
            </p:cNvPr>
            <p:cNvSpPr txBox="1"/>
            <p:nvPr/>
          </p:nvSpPr>
          <p:spPr>
            <a:xfrm>
              <a:off x="6924899" y="3570440"/>
              <a:ext cx="1244593"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PolyBase</a:t>
              </a:r>
              <a:endParaRPr lang="en-US"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Francisco Martinez,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grpSp>
        <p:nvGrpSpPr>
          <p:cNvPr id="4" name="Group 3" descr="Contoso Sports League Association logo, and Azure Web App icon." title="Logo and icon">
            <a:extLst>
              <a:ext uri="{FF2B5EF4-FFF2-40B4-BE49-F238E27FC236}">
                <a16:creationId xmlns:a16="http://schemas.microsoft.com/office/drawing/2014/main" id="{80ADB7DE-4123-4C67-B465-D3DB416E89C1}"/>
              </a:ext>
            </a:extLst>
          </p:cNvPr>
          <p:cNvGrpSpPr/>
          <p:nvPr/>
        </p:nvGrpSpPr>
        <p:grpSpPr>
          <a:xfrm>
            <a:off x="9058788" y="1189176"/>
            <a:ext cx="4198432" cy="4983024"/>
            <a:chOff x="9058788" y="1189176"/>
            <a:chExt cx="4198432" cy="4983024"/>
          </a:xfrm>
        </p:grpSpPr>
        <p:sp>
          <p:nvSpPr>
            <p:cNvPr id="10" name="Oval 9">
              <a:extLst>
                <a:ext uri="{FF2B5EF4-FFF2-40B4-BE49-F238E27FC236}">
                  <a16:creationId xmlns:a16="http://schemas.microsoft.com/office/drawing/2014/main" id="{21D09D39-7204-4DA7-A459-E92489A25540}"/>
                </a:ext>
              </a:extLst>
            </p:cNvPr>
            <p:cNvSpPr/>
            <p:nvPr/>
          </p:nvSpPr>
          <p:spPr bwMode="auto">
            <a:xfrm>
              <a:off x="917956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9" name="Graphic 8">
              <a:extLst>
                <a:ext uri="{FF2B5EF4-FFF2-40B4-BE49-F238E27FC236}">
                  <a16:creationId xmlns:a16="http://schemas.microsoft.com/office/drawing/2014/main" id="{51AFFB94-BC9A-43D9-B9BB-01CF91ED3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7920" y="3888170"/>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fontScale="92500" lnSpcReduction="10000"/>
          </a:bodyPr>
          <a:lstStyle/>
          <a:p>
            <a:r>
              <a:rPr lang="en-US" sz="3600" dirty="0"/>
              <a:t>Looking to augment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grpSp>
        <p:nvGrpSpPr>
          <p:cNvPr id="4" name="Group 3" descr="Contoso Sports League Association logo, and Azure SQL Data Warehouse icon." title="Logo and icon">
            <a:extLst>
              <a:ext uri="{FF2B5EF4-FFF2-40B4-BE49-F238E27FC236}">
                <a16:creationId xmlns:a16="http://schemas.microsoft.com/office/drawing/2014/main" id="{9EC7D035-C528-4EF0-9A0A-2B239D827820}"/>
              </a:ext>
            </a:extLst>
          </p:cNvPr>
          <p:cNvGrpSpPr/>
          <p:nvPr/>
        </p:nvGrpSpPr>
        <p:grpSpPr>
          <a:xfrm>
            <a:off x="9058788" y="1189176"/>
            <a:ext cx="4198432" cy="4983024"/>
            <a:chOff x="9058788" y="1189176"/>
            <a:chExt cx="4198432" cy="4983024"/>
          </a:xfrm>
        </p:grpSpPr>
        <p:sp>
          <p:nvSpPr>
            <p:cNvPr id="8" name="Oval 7">
              <a:extLst>
                <a:ext uri="{FF2B5EF4-FFF2-40B4-BE49-F238E27FC236}">
                  <a16:creationId xmlns:a16="http://schemas.microsoft.com/office/drawing/2014/main" id="{17D05275-55E5-4034-B605-F0CA4A770683}"/>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ontoso Sports League Association logo">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6" name="Graphic 5">
              <a:extLst>
                <a:ext uri="{FF2B5EF4-FFF2-40B4-BE49-F238E27FC236}">
                  <a16:creationId xmlns:a16="http://schemas.microsoft.com/office/drawing/2014/main" id="{9E94F9F0-CFEB-407C-99B5-FFC866628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AB486E3B-BD2E-4CF7-AEEB-D049D2E1B8E8}"/>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F7D529-36AB-45DA-B239-2F912F2D1610}">
  <ds:schemaRefs>
    <ds:schemaRef ds:uri="2023ac63-7b75-4916-a9ee-591457758eee"/>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d9c797ad-d7c3-4982-82b7-81352a75e4a5"/>
    <ds:schemaRef ds:uri="http://schemas.microsoft.com/office/2006/metadata/properties"/>
    <ds:schemaRef ds:uri="http://www.w3.org/XML/1998/namespace"/>
    <ds:schemaRef ds:uri="http://schemas.microsoft.com/sharepoint/v3"/>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8887</TotalTime>
  <Words>3373</Words>
  <Application>Microsoft Office PowerPoint</Application>
  <PresentationFormat>Widescreen</PresentationFormat>
  <Paragraphs>374</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Tarina Matthys (Waypoint Ventures LLC)</cp:lastModifiedBy>
  <cp:revision>281</cp:revision>
  <dcterms:created xsi:type="dcterms:W3CDTF">2016-01-21T23:17:09Z</dcterms:created>
  <dcterms:modified xsi:type="dcterms:W3CDTF">2018-05-03T18:30:58Z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